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9"/>
  </p:notesMasterIdLst>
  <p:sldIdLst>
    <p:sldId id="256" r:id="rId3"/>
    <p:sldId id="258" r:id="rId4"/>
    <p:sldId id="257" r:id="rId5"/>
    <p:sldId id="268" r:id="rId6"/>
    <p:sldId id="260" r:id="rId7"/>
    <p:sldId id="263" r:id="rId8"/>
    <p:sldId id="281" r:id="rId9"/>
    <p:sldId id="261" r:id="rId10"/>
    <p:sldId id="279" r:id="rId11"/>
    <p:sldId id="274" r:id="rId12"/>
    <p:sldId id="275" r:id="rId13"/>
    <p:sldId id="276" r:id="rId14"/>
    <p:sldId id="282" r:id="rId15"/>
    <p:sldId id="280" r:id="rId16"/>
    <p:sldId id="265" r:id="rId17"/>
    <p:sldId id="266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1290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gif>
</file>

<file path=ppt/media/image11.jpg>
</file>

<file path=ppt/media/image12.gif>
</file>

<file path=ppt/media/image13.png>
</file>

<file path=ppt/media/image14.PNG>
</file>

<file path=ppt/media/image15.png>
</file>

<file path=ppt/media/image2.jpg>
</file>

<file path=ppt/media/image3.gif>
</file>

<file path=ppt/media/image4.jpeg>
</file>

<file path=ppt/media/image5.jpg>
</file>

<file path=ppt/media/image6.gi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159B4A-1AA7-4D89-B4FB-28296BB3D6FB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5EF0C0-5CF6-493A-86B5-3EFF7B1BA2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417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EF0C0-5CF6-493A-86B5-3EFF7B1BA2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724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5EF0C0-5CF6-493A-86B5-3EFF7B1BA2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3940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174335"/>
            <a:ext cx="791571" cy="69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5248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0094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996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Centre for Atmospheric Sciences, IITD</a:t>
            </a:r>
          </a:p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US" smtClean="0">
                <a:solidFill>
                  <a:srgbClr val="5B9BD5">
                    <a:lumMod val="50000"/>
                  </a:srgbClr>
                </a:solidFill>
                <a:latin typeface="Arial Unicode MS" charset="0"/>
                <a:ea typeface="Arial Unicode MS" charset="0"/>
                <a:cs typeface="Arial Unicode MS" charset="0"/>
              </a:rPr>
              <a:t>Tanvi Gupta</a:t>
            </a:r>
            <a:endParaRPr lang="en-US" dirty="0">
              <a:solidFill>
                <a:srgbClr val="5B9BD5">
                  <a:lumMod val="50000"/>
                </a:srgbClr>
              </a:solidFill>
              <a:latin typeface="Arial Unicode MS" charset="0"/>
              <a:ea typeface="Arial Unicode MS" charset="0"/>
              <a:cs typeface="Arial Unicode MS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161635"/>
            <a:ext cx="791571" cy="69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091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Centre for Atmospheric Sciences, IITD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US" smtClean="0">
                <a:solidFill>
                  <a:srgbClr val="5B9BD5">
                    <a:lumMod val="50000"/>
                  </a:srgbClr>
                </a:solidFill>
                <a:latin typeface="Arial Unicode MS" charset="0"/>
                <a:ea typeface="Arial Unicode MS" charset="0"/>
                <a:cs typeface="Arial Unicode MS" charset="0"/>
              </a:rPr>
              <a:t>Tanvi Gupta</a:t>
            </a:r>
            <a:endParaRPr lang="en-US" dirty="0">
              <a:solidFill>
                <a:srgbClr val="5B9BD5">
                  <a:lumMod val="50000"/>
                </a:srgbClr>
              </a:solidFill>
              <a:latin typeface="Arial Unicode MS" charset="0"/>
              <a:ea typeface="Arial Unicode MS" charset="0"/>
              <a:cs typeface="Arial Unicode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167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Centre for Atmospheric Sciences, IITD</a:t>
            </a:r>
          </a:p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smtClean="0">
              <a:solidFill>
                <a:prstClr val="black">
                  <a:tint val="75000"/>
                </a:prstClr>
              </a:solidFill>
            </a:endParaRPr>
          </a:p>
          <a:p>
            <a:r>
              <a:rPr lang="en-US" smtClean="0">
                <a:solidFill>
                  <a:srgbClr val="5B9BD5">
                    <a:lumMod val="50000"/>
                  </a:srgbClr>
                </a:solidFill>
                <a:latin typeface="Arial Unicode MS" charset="0"/>
                <a:ea typeface="Arial Unicode MS" charset="0"/>
                <a:cs typeface="Arial Unicode MS" charset="0"/>
              </a:rPr>
              <a:t>Tanvi Gupta</a:t>
            </a:r>
            <a:endParaRPr lang="en-US" dirty="0">
              <a:solidFill>
                <a:srgbClr val="5B9BD5">
                  <a:lumMod val="50000"/>
                </a:srgbClr>
              </a:solidFill>
              <a:latin typeface="Arial Unicode MS" charset="0"/>
              <a:ea typeface="Arial Unicode MS" charset="0"/>
              <a:cs typeface="Arial Unicode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067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30553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21585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49722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7692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884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161635"/>
            <a:ext cx="791571" cy="69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779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65639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668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476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39617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6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5710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594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9144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161635"/>
            <a:ext cx="791571" cy="696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775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683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93E8EA-EA8E-46A8-BC73-8A6D44037BF8}" type="datetimeFigureOut">
              <a:rPr lang="en-US" smtClean="0"/>
              <a:t>6/12/2017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053D9-C757-43B0-A79C-5452A4FD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681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0A916-09DD-D448-9140-90A9BFBC6CE1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6/12/2017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DAC89-B83D-ED49-99EF-87B0412F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9833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8250" y="4459096"/>
            <a:ext cx="430663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B-Tech, CSE</a:t>
            </a:r>
          </a:p>
          <a:p>
            <a:r>
              <a:rPr lang="en-US" sz="1600" i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Amity School of Engineering and Technology</a:t>
            </a:r>
            <a:endParaRPr lang="en-US" sz="1600" i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1600" i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June 12, 2017</a:t>
            </a:r>
          </a:p>
          <a:p>
            <a:endParaRPr lang="en-US" i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i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Under Supervision of</a:t>
            </a:r>
          </a:p>
          <a:p>
            <a:r>
              <a:rPr lang="en-US" b="1" i="1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Vivek</a:t>
            </a:r>
            <a:r>
              <a:rPr lang="en-US" b="1" i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Sharma</a:t>
            </a:r>
            <a:endParaRPr lang="en-US" b="1" i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161635"/>
            <a:ext cx="791571" cy="69636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582669" y="5032489"/>
            <a:ext cx="48415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Presented By :</a:t>
            </a:r>
            <a:endParaRPr lang="en-US" i="1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b="1" i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Mohit  </a:t>
            </a:r>
            <a:r>
              <a:rPr lang="en-US" b="1" i="1" dirty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Gupta                </a:t>
            </a:r>
            <a:r>
              <a:rPr lang="en-US" i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00910420713</a:t>
            </a:r>
            <a:r>
              <a:rPr lang="en-US" b="1" i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    </a:t>
            </a:r>
            <a:r>
              <a:rPr lang="en-US" b="1" i="1" dirty="0" err="1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Sameek</a:t>
            </a:r>
            <a:r>
              <a:rPr lang="en-US" b="1" i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 </a:t>
            </a:r>
            <a:r>
              <a:rPr lang="en-US" b="1" i="1" dirty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Bajaj            </a:t>
            </a:r>
            <a:r>
              <a:rPr lang="en-US" b="1" i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 </a:t>
            </a:r>
            <a:r>
              <a:rPr lang="en-US" i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01210402713</a:t>
            </a:r>
            <a:endParaRPr lang="en-US" b="1" i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b="1" i="1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i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0469" y="3628099"/>
            <a:ext cx="86663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Development </a:t>
            </a:r>
            <a:r>
              <a:rPr lang="en-US" sz="2400" b="1" dirty="0" smtClean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of Low Cost Virtual Reality Application </a:t>
            </a:r>
          </a:p>
          <a:p>
            <a:r>
              <a:rPr lang="en-US" sz="2400" b="1" dirty="0" smtClean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for Indian Heritage Site</a:t>
            </a:r>
            <a:endParaRPr lang="en-US" sz="2400" b="1" dirty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4395"/>
            <a:ext cx="9144000" cy="35159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1003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1" y="298540"/>
            <a:ext cx="4870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rial Rounded MT Bold" panose="020F0704030504030204" pitchFamily="34" charset="0"/>
              </a:rPr>
              <a:t>System Features</a:t>
            </a:r>
            <a:r>
              <a:rPr lang="en-US" sz="2000" dirty="0" smtClean="0">
                <a:latin typeface="Arial Rounded MT Bold" panose="020F0704030504030204" pitchFamily="34" charset="0"/>
              </a:rPr>
              <a:t>(Cont.)</a:t>
            </a:r>
            <a:endParaRPr lang="en-US" sz="2000" dirty="0">
              <a:latin typeface="Arial Rounded MT Bold" panose="020F07040305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182" y="2228044"/>
            <a:ext cx="4571591" cy="292350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899" y="1344621"/>
            <a:ext cx="3304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 Rounded MT Bold" panose="020F0704030504030204" pitchFamily="34" charset="0"/>
              </a:rPr>
              <a:t>C) </a:t>
            </a:r>
            <a:r>
              <a:rPr lang="en-US" sz="20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Virtual </a:t>
            </a:r>
            <a:r>
              <a:rPr lang="en-US" sz="20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Tour </a:t>
            </a:r>
            <a:r>
              <a:rPr lang="en-US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(Technical)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8570" y="5383254"/>
            <a:ext cx="3559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Figure</a:t>
            </a:r>
            <a:r>
              <a:rPr lang="en-US" dirty="0">
                <a:ea typeface="Arial Unicode MS" panose="020B0604020202020204" pitchFamily="34" charset="-128"/>
                <a:cs typeface="Arial Unicode MS" panose="020B0604020202020204" pitchFamily="34" charset="-128"/>
              </a:rPr>
              <a:t>: 3 dimensional map of red fort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04135" y="1776036"/>
            <a:ext cx="400220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just">
              <a:buFont typeface="Courier New" panose="02070309020205020404" pitchFamily="49" charset="0"/>
              <a:buChar char="o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Map of red fort is used to create 3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dimensional virtual model</a:t>
            </a:r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14313" indent="-214313" algn="just">
              <a:buFont typeface="Courier New" panose="02070309020205020404" pitchFamily="49" charset="0"/>
              <a:buChar char="o"/>
            </a:pPr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14313" indent="-214313" algn="just">
              <a:buFont typeface="Courier New" panose="02070309020205020404" pitchFamily="49" charset="0"/>
              <a:buChar char="o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 dimensional plane is inserted inside the scene</a:t>
            </a:r>
          </a:p>
          <a:p>
            <a:pPr marL="214313" indent="-214313" algn="just">
              <a:buFont typeface="Courier New" panose="02070309020205020404" pitchFamily="49" charset="0"/>
              <a:buChar char="o"/>
            </a:pPr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14313" indent="-214313" algn="just">
              <a:buFont typeface="Courier New" panose="02070309020205020404" pitchFamily="49" charset="0"/>
              <a:buChar char="o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 dimensional models are placed at appropriate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positions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over the 3-D plane</a:t>
            </a:r>
          </a:p>
          <a:p>
            <a:pPr marL="214313" indent="-214313" algn="just">
              <a:buFont typeface="Courier New" panose="02070309020205020404" pitchFamily="49" charset="0"/>
              <a:buChar char="o"/>
            </a:pPr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14313" indent="-214313" algn="just">
              <a:buFont typeface="Courier New" panose="02070309020205020404" pitchFamily="49" charset="0"/>
              <a:buChar char="o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Camera would continuously travel in 3 dimension to create real life experience</a:t>
            </a:r>
          </a:p>
          <a:p>
            <a:pPr marL="214313" indent="-214313" algn="just">
              <a:buFont typeface="Courier New" panose="02070309020205020404" pitchFamily="49" charset="0"/>
              <a:buChar char="o"/>
            </a:pPr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14313" indent="-214313" algn="just">
              <a:buFont typeface="Courier New" panose="02070309020205020404" pitchFamily="49" charset="0"/>
              <a:buChar char="o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C# script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will be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added to camera in order to do so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4764774" y="1744731"/>
            <a:ext cx="4278573" cy="411631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9" name="Rounded Rectangle 8"/>
          <p:cNvSpPr/>
          <p:nvPr/>
        </p:nvSpPr>
        <p:spPr>
          <a:xfrm>
            <a:off x="4870547" y="1405636"/>
            <a:ext cx="4172800" cy="520250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506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87051"/>
            <a:ext cx="4687910" cy="15773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rial Rounded MT Bold" panose="020F0704030504030204" pitchFamily="34" charset="0"/>
              </a:rPr>
              <a:t>System Features</a:t>
            </a:r>
            <a:r>
              <a:rPr lang="en-US" dirty="0" smtClean="0">
                <a:latin typeface="Arial Rounded MT Bold" panose="020F0704030504030204" pitchFamily="34" charset="0"/>
              </a:rPr>
              <a:t>(Cont.)</a:t>
            </a:r>
            <a:endParaRPr lang="en-US" dirty="0">
              <a:latin typeface="Arial Rounded MT Bold" panose="020F0704030504030204" pitchFamily="34" charset="0"/>
            </a:endParaRPr>
          </a:p>
          <a:p>
            <a:endParaRPr lang="en-US" sz="2700" dirty="0">
              <a:latin typeface="Arial Rounded MT Bold" panose="020F0704030504030204" pitchFamily="34" charset="0"/>
            </a:endParaRPr>
          </a:p>
          <a:p>
            <a:r>
              <a:rPr lang="en-US" sz="20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C) Virtual Tour  </a:t>
            </a:r>
            <a:r>
              <a:rPr lang="en-US" sz="20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(Tour Guide)</a:t>
            </a:r>
          </a:p>
          <a:p>
            <a:endParaRPr lang="en-US" sz="135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873" y="2615588"/>
            <a:ext cx="5208412" cy="26995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889" y="2127352"/>
            <a:ext cx="3498453" cy="4239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 algn="just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Audio trails at appropriate positions :-simulating the real life </a:t>
            </a:r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like </a:t>
            </a:r>
            <a:r>
              <a:rPr lang="en-US" sz="16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experience</a:t>
            </a:r>
          </a:p>
          <a:p>
            <a:pPr algn="just"/>
            <a:endParaRPr lang="en-US" sz="16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14313" indent="-214313" algn="just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Unity objects are inserted, audio would only be triggered in these </a:t>
            </a:r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objects</a:t>
            </a:r>
          </a:p>
          <a:p>
            <a:pPr marL="214313" indent="-214313" algn="just">
              <a:buFont typeface="Courier New" panose="02070309020205020404" pitchFamily="49" charset="0"/>
              <a:buChar char="o"/>
            </a:pPr>
            <a:endParaRPr lang="en-US" sz="16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14313" indent="-214313" algn="just">
              <a:buFont typeface="Courier New" panose="02070309020205020404" pitchFamily="49" charset="0"/>
              <a:buChar char="o"/>
            </a:pPr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Audio are recorded in </a:t>
            </a:r>
            <a:r>
              <a:rPr lang="en-US" sz="16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</a:t>
            </a:r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ndian accent, for correct pronunciation of names</a:t>
            </a:r>
            <a:endParaRPr lang="en-US" sz="16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14313" indent="-214313" algn="just">
              <a:buFont typeface="Courier New" panose="02070309020205020404" pitchFamily="49" charset="0"/>
              <a:buChar char="o"/>
            </a:pPr>
            <a:endParaRPr lang="en-US" sz="16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14313" indent="-214313" algn="just">
              <a:buFont typeface="Courier New" panose="02070309020205020404" pitchFamily="49" charset="0"/>
              <a:buChar char="o"/>
            </a:pPr>
            <a:r>
              <a:rPr lang="en-US" sz="16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 sharp scripts are added to objects, so that audio would only be triggered once and only in that region</a:t>
            </a:r>
          </a:p>
          <a:p>
            <a:endParaRPr lang="en-US" sz="1350" dirty="0"/>
          </a:p>
        </p:txBody>
      </p:sp>
      <p:sp>
        <p:nvSpPr>
          <p:cNvPr id="7" name="TextBox 6"/>
          <p:cNvSpPr txBox="1"/>
          <p:nvPr/>
        </p:nvSpPr>
        <p:spPr>
          <a:xfrm>
            <a:off x="4343040" y="5315140"/>
            <a:ext cx="39920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Figure</a:t>
            </a:r>
            <a:r>
              <a:rPr lang="en-US" dirty="0"/>
              <a:t>: Scene with unity </a:t>
            </a:r>
            <a:r>
              <a:rPr lang="en-US" dirty="0" smtClean="0"/>
              <a:t>object inserted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88899" y="1764406"/>
            <a:ext cx="3471443" cy="443532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49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93" y="2255716"/>
            <a:ext cx="5120270" cy="30136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899" y="1390425"/>
            <a:ext cx="49105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D) Switch From Virtual Reality</a:t>
            </a:r>
            <a:endParaRPr lang="en-US" sz="20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28068" y="1714513"/>
            <a:ext cx="338714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Feature allows to switch between Virtual environment and normal environment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en-US" sz="20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Allows to target users that does not have google cardboard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en-US" sz="20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Screen change button is inserted in order to do so</a:t>
            </a:r>
          </a:p>
          <a:p>
            <a:pPr marL="285750" indent="-285750" algn="just">
              <a:buFont typeface="Courier New" panose="02070309020205020404" pitchFamily="49" charset="0"/>
              <a:buChar char="o"/>
            </a:pPr>
            <a:endParaRPr lang="en-US" sz="20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Courier New" panose="02070309020205020404" pitchFamily="49" charset="0"/>
              <a:buChar char="o"/>
            </a:pPr>
            <a:r>
              <a:rPr lang="en-US" sz="2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Button is inserted in every scene</a:t>
            </a:r>
            <a:endParaRPr lang="en-US" sz="20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628068" y="1392438"/>
            <a:ext cx="3387143" cy="48538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7233" y="5269373"/>
            <a:ext cx="47007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Figure</a:t>
            </a:r>
            <a:r>
              <a:rPr lang="en-US" sz="1600" dirty="0" smtClean="0"/>
              <a:t>: Showing the change between normal and virtual environment </a:t>
            </a: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333436"/>
            <a:ext cx="46915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rial Rounded MT Bold" panose="020F0704030504030204" pitchFamily="34" charset="0"/>
              </a:rPr>
              <a:t>System Features</a:t>
            </a:r>
            <a:r>
              <a:rPr lang="en-US" dirty="0" smtClean="0">
                <a:latin typeface="Arial Rounded MT Bold" panose="020F0704030504030204" pitchFamily="34" charset="0"/>
              </a:rPr>
              <a:t>(Cont.)</a:t>
            </a:r>
            <a:endParaRPr lang="en-US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19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94166" y="1002013"/>
            <a:ext cx="4327302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UcParenR"/>
            </a:pPr>
            <a:r>
              <a:rPr lang="en-US" sz="20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GVR Reticle</a:t>
            </a:r>
          </a:p>
          <a:p>
            <a:endParaRPr lang="en-US" sz="2000" b="1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 alternative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of touch trigger at the place where the reticle points </a:t>
            </a:r>
            <a:endParaRPr lang="en-US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imulating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physical touch irrespective of the touch position on the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screen </a:t>
            </a:r>
          </a:p>
          <a:p>
            <a:pPr algn="just"/>
            <a:endParaRPr lang="en-US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This can be implemented using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materials like sponge, aluminum foil &amp; ruff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fiber</a:t>
            </a:r>
            <a:endParaRPr lang="en-US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28942" y="991673"/>
            <a:ext cx="4031087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B) Audio Trials</a:t>
            </a:r>
          </a:p>
          <a:p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Navigational audios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are consolidated into the system in every scene </a:t>
            </a:r>
            <a:endParaRPr lang="en-US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just"/>
            <a:endParaRPr lang="en-US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It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helps the user to navigate through different components </a:t>
            </a:r>
            <a:endParaRPr lang="en-US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Informative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clips providing paramount details are i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ncluded in panorama views and virtual tour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167425"/>
            <a:ext cx="4108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rial Rounded MT Bold" panose="020F0704030504030204" pitchFamily="34" charset="0"/>
              </a:rPr>
              <a:t>Support Features</a:t>
            </a:r>
            <a:endParaRPr lang="en-US" sz="3600" dirty="0">
              <a:latin typeface="Arial Rounded MT Bold" panose="020F07040305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  <p:sp>
        <p:nvSpPr>
          <p:cNvPr id="12" name="Isosceles Triangle 11"/>
          <p:cNvSpPr/>
          <p:nvPr/>
        </p:nvSpPr>
        <p:spPr>
          <a:xfrm>
            <a:off x="6787166" y="4881093"/>
            <a:ext cx="45719" cy="45719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C:\Users\Mgupta\Downloads\Screenshot_20170504-120109 (1)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4031" y="4521006"/>
            <a:ext cx="4635500" cy="227987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Rounded Rectangle 14"/>
          <p:cNvSpPr/>
          <p:nvPr/>
        </p:nvSpPr>
        <p:spPr>
          <a:xfrm>
            <a:off x="88899" y="991673"/>
            <a:ext cx="4537837" cy="3451538"/>
          </a:xfrm>
          <a:prstGeom prst="roundRect">
            <a:avLst>
              <a:gd name="adj" fmla="val 1144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732003" y="991673"/>
            <a:ext cx="4302529" cy="3451538"/>
          </a:xfrm>
          <a:prstGeom prst="roundRect">
            <a:avLst>
              <a:gd name="adj" fmla="val 957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720022" y="5245446"/>
            <a:ext cx="219951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Figure: </a:t>
            </a:r>
            <a:r>
              <a:rPr lang="en-US" dirty="0" smtClean="0"/>
              <a:t>Menu Screen</a:t>
            </a:r>
          </a:p>
          <a:p>
            <a:r>
              <a:rPr lang="en-US" dirty="0"/>
              <a:t> </a:t>
            </a:r>
            <a:r>
              <a:rPr lang="en-US" dirty="0" smtClean="0"/>
              <a:t>                (Reticle)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             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36374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450761"/>
            <a:ext cx="56924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Arial Rounded MT Bold" panose="020F0704030504030204" pitchFamily="34" charset="0"/>
              </a:rPr>
              <a:t>Complete System Architecture</a:t>
            </a:r>
            <a:endParaRPr lang="en-US" sz="2800" dirty="0">
              <a:latin typeface="Arial Rounded MT Bold" panose="020F07040305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37" y="1382963"/>
            <a:ext cx="8782397" cy="47345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73977"/>
            <a:ext cx="640080" cy="5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76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81886"/>
            <a:ext cx="39169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References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50125" y="900752"/>
            <a:ext cx="85707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McCaffery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John, Alan Miller, Anna </a:t>
            </a:r>
            <a:r>
              <a:rPr lang="en-US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Vermehren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and </a:t>
            </a:r>
            <a:r>
              <a:rPr lang="en-US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Adeola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Fabola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. "The Virtual Museums of Caen: A case study on modes of representation of digital historical content." In </a:t>
            </a:r>
            <a:r>
              <a:rPr lang="en-US" i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2015 Digital Heritage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vol. 2, pp. 541-548. IEEE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  2015</a:t>
            </a:r>
            <a:endParaRPr lang="en-US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Fabola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</a:t>
            </a:r>
            <a:r>
              <a:rPr lang="en-US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Adeola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Alan Miller, and Richard Fawcett. "Exploring the past with Google Cardboard." In </a:t>
            </a:r>
            <a:r>
              <a:rPr lang="en-US" i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2015 Digital Heritage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vol. 1, pp. 277-284. IEEE,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 2015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Davies, Chris, Alan Miller, and Colin Allison. "Mobile cross reality for cultural heritage." In </a:t>
            </a:r>
            <a:r>
              <a:rPr lang="en-US" i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Digital Heritage International Congress (</a:t>
            </a:r>
            <a:r>
              <a:rPr lang="en-US" i="1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DigitalHeritage</a:t>
            </a:r>
            <a:r>
              <a:rPr lang="en-US" i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), 2013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vol. 1, pp. 331-338. IEEE,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 2013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 err="1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Klahr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, Douglas. "Traveling via Rome through the Stereoscope: Reality, Memory, and Virtual Travel." Architectural Histories 4.1 (2016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).</a:t>
            </a:r>
            <a:endParaRPr lang="en-US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Google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. Google Cardboard [Online]. Available: https://www.google. 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com/get/cardboard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364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91" t="97162"/>
          <a:stretch/>
        </p:blipFill>
        <p:spPr>
          <a:xfrm>
            <a:off x="6163501" y="6429827"/>
            <a:ext cx="2980499" cy="30480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9101" y="0"/>
            <a:ext cx="53267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Thank You …</a:t>
            </a:r>
            <a:endParaRPr lang="en-US" sz="60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440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94543"/>
            <a:ext cx="7886700" cy="994172"/>
          </a:xfrm>
        </p:spPr>
        <p:txBody>
          <a:bodyPr/>
          <a:lstStyle/>
          <a:p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Content</a:t>
            </a:r>
            <a:endParaRPr lang="en-US" dirty="0">
              <a:solidFill>
                <a:schemeClr val="tx2">
                  <a:lumMod val="50000"/>
                </a:schemeClr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119010"/>
            <a:ext cx="7886700" cy="47087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endParaRPr lang="en-US" dirty="0" smtClean="0">
              <a:solidFill>
                <a:schemeClr val="tx2">
                  <a:lumMod val="50000"/>
                </a:schemeClr>
              </a:solidFill>
              <a:latin typeface="Arial Unicode MS" charset="0"/>
              <a:ea typeface="Arial Unicode MS" charset="0"/>
              <a:cs typeface="Arial Unicode MS" charset="0"/>
            </a:endParaRPr>
          </a:p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Objective</a:t>
            </a:r>
          </a:p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Google Cardboard</a:t>
            </a:r>
          </a:p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Hardware</a:t>
            </a:r>
          </a:p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Software</a:t>
            </a:r>
          </a:p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System Features</a:t>
            </a:r>
          </a:p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Support Features</a:t>
            </a:r>
          </a:p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Complete System Architecture</a:t>
            </a:r>
          </a:p>
          <a:p>
            <a:r>
              <a:rPr lang="en-US" sz="2400" dirty="0" smtClean="0">
                <a:solidFill>
                  <a:schemeClr val="tx2">
                    <a:lumMod val="50000"/>
                  </a:schemeClr>
                </a:solidFill>
                <a:latin typeface="Arial Unicode MS" charset="0"/>
                <a:ea typeface="Arial Unicode MS" charset="0"/>
                <a:cs typeface="Arial Unicode MS" charset="0"/>
              </a:rPr>
              <a:t>References </a:t>
            </a:r>
          </a:p>
          <a:p>
            <a:endParaRPr lang="en-US" sz="2000" dirty="0">
              <a:solidFill>
                <a:schemeClr val="tx2">
                  <a:lumMod val="50000"/>
                </a:schemeClr>
              </a:solidFill>
              <a:latin typeface="Arial Unicode MS" charset="0"/>
              <a:ea typeface="Arial Unicode MS" charset="0"/>
              <a:cs typeface="Arial Unicode MS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7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628650" y="307422"/>
            <a:ext cx="7886700" cy="99417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Objective</a:t>
            </a:r>
            <a:endParaRPr lang="en-US" sz="3600" dirty="0">
              <a:solidFill>
                <a:schemeClr val="tx2">
                  <a:lumMod val="50000"/>
                </a:schemeClr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1442" y="798992"/>
            <a:ext cx="832838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</a:t>
            </a:r>
            <a:r>
              <a:rPr lang="en-US" dirty="0" smtClean="0"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 develop an android application which acts as a digital guided tour of the remains of heritage site’s in Delhi using audio, images, panoramas, 3D video’s and 4</a:t>
            </a:r>
            <a:r>
              <a:rPr lang="en-US" dirty="0" smtClean="0">
                <a:solidFill>
                  <a:srgbClr val="222222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π</a:t>
            </a:r>
            <a:r>
              <a:rPr lang="en-US" dirty="0" smtClean="0"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 err="1" smtClean="0"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steradian</a:t>
            </a:r>
            <a:r>
              <a:rPr lang="en-US" dirty="0" smtClean="0"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(360</a:t>
            </a:r>
            <a:r>
              <a:rPr lang="en-US" baseline="30000" dirty="0" smtClean="0">
                <a:solidFill>
                  <a:srgbClr val="252525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</a:t>
            </a:r>
            <a:r>
              <a:rPr lang="en-US" dirty="0" smtClean="0">
                <a:solidFill>
                  <a:srgbClr val="252525"/>
                </a:solidFill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 video with a mobile smart phone and a Google Cardboard.</a:t>
            </a:r>
            <a:endParaRPr lang="en-US" sz="1600" dirty="0">
              <a:effectLst/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87478" y="2525185"/>
            <a:ext cx="77109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2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Google</a:t>
            </a:r>
            <a:r>
              <a:rPr lang="en-US" sz="3600" dirty="0" smtClean="0"/>
              <a:t> </a:t>
            </a:r>
            <a: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Cardboard</a:t>
            </a:r>
            <a:endParaRPr lang="en-US" sz="3600" dirty="0">
              <a:solidFill>
                <a:schemeClr val="tx2">
                  <a:lumMod val="50000"/>
                </a:schemeClr>
              </a:solidFill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16506" y="3057099"/>
            <a:ext cx="421033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Virtual reality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 (VR) platform 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by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 Google 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cardboard or viewer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is used by placing a smartphone into the back of it and viewing through the lenses in the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front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Very low cost as compared to other VR headsets, can even be prepared by user itself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870" y="3306384"/>
            <a:ext cx="4188130" cy="2758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893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>
          <a:xfrm>
            <a:off x="88344" y="1855959"/>
            <a:ext cx="3732474" cy="354637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73867" y="2046879"/>
            <a:ext cx="422279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>
                <a:latin typeface="Arial Rounded MT Bold" panose="020F0704030504030204" pitchFamily="34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Hardware Requirement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45 mm focal length 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lenses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Hook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and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loop fastener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rubber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band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ptional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 near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field communication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 (NFC)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tag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8899" y="164501"/>
            <a:ext cx="239616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Hardware</a:t>
            </a:r>
            <a:endParaRPr lang="en-US" sz="2400" dirty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284" y="1144938"/>
            <a:ext cx="4094328" cy="189138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7228" y="3329448"/>
            <a:ext cx="4094328" cy="209523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011948" y="5690510"/>
            <a:ext cx="51297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Figure: </a:t>
            </a:r>
            <a:r>
              <a:rPr lang="en-US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Google Cardboard (during assembly process) </a:t>
            </a:r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8899" y="944883"/>
            <a:ext cx="44077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Development of Google Cardboard</a:t>
            </a:r>
            <a:endParaRPr lang="en-US" sz="20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89857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45767"/>
            <a:ext cx="6196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Software</a:t>
            </a:r>
            <a:endParaRPr lang="en-US" sz="3600" dirty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8899" y="903077"/>
            <a:ext cx="6851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 Rounded MT Bold" panose="020F0704030504030204" pitchFamily="34" charset="0"/>
              </a:rPr>
              <a:t> </a:t>
            </a:r>
            <a:r>
              <a:rPr lang="en-US" sz="20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Development of Android Application</a:t>
            </a:r>
            <a:endParaRPr lang="en-US" sz="20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7455" y="1346097"/>
            <a:ext cx="8874945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App will split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smartphone display image into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two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one for each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eye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Applying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 barrel distortion to each image to counter pincushion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distortion from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lenses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stereoscopic ("3D") image with a wide field of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view would be produced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360-degree </a:t>
            </a:r>
            <a:r>
              <a:rPr lang="en-US" dirty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VR content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898432" y="3699697"/>
            <a:ext cx="37394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Arial Rounded MT Bold" panose="020F0704030504030204" pitchFamily="34" charset="0"/>
              </a:rPr>
              <a:t>Software Requirements</a:t>
            </a:r>
            <a:endParaRPr lang="en-US" sz="2000" dirty="0">
              <a:latin typeface="Arial Rounded MT Bold" panose="020F070403050403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898432" y="4160467"/>
            <a:ext cx="3289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Unity</a:t>
            </a:r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39" y="3515922"/>
            <a:ext cx="5086970" cy="259799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48496" y="6199735"/>
            <a:ext cx="3026535" cy="381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Figure: </a:t>
            </a:r>
            <a:r>
              <a:rPr lang="en-US" dirty="0" smtClean="0"/>
              <a:t>Split Screen Depiction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9038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86604" y="859188"/>
            <a:ext cx="4234598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b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Panorama Images</a:t>
            </a:r>
          </a:p>
          <a:p>
            <a:pPr algn="just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360 degree images are incorporated into the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system to create real life like environment</a:t>
            </a:r>
            <a:endParaRPr lang="en-US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800" dirty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b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Stereoscopic Images</a:t>
            </a:r>
          </a:p>
          <a:p>
            <a:pPr algn="just"/>
            <a:r>
              <a:rPr lang="en-US" sz="2000" dirty="0" smtClean="0"/>
              <a:t>3 </a:t>
            </a:r>
            <a:r>
              <a:rPr lang="en-US" sz="2000" dirty="0"/>
              <a:t>dimensional model are depicted in a way that provides </a:t>
            </a:r>
            <a:r>
              <a:rPr lang="en-US" sz="2000" dirty="0" smtClean="0"/>
              <a:t>analysis </a:t>
            </a:r>
            <a:r>
              <a:rPr lang="en-US" sz="2000" dirty="0"/>
              <a:t>of depth perception and curves of the </a:t>
            </a:r>
            <a:r>
              <a:rPr lang="en-US" sz="2000" dirty="0" smtClean="0"/>
              <a:t>monument</a:t>
            </a:r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126303" y="859188"/>
            <a:ext cx="3824514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b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Virtual Tour</a:t>
            </a:r>
          </a:p>
          <a:p>
            <a:pPr algn="just"/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 dimension model is created in which user can navigate with audio and visual aids</a:t>
            </a: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b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Switch from </a:t>
            </a:r>
            <a:r>
              <a:rPr lang="en-US" sz="2000" b="1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Virtual Reality</a:t>
            </a:r>
            <a:endParaRPr lang="en-US" sz="2000" b="1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algn="just"/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User can switch between virtual environment and normal environment</a:t>
            </a:r>
          </a:p>
          <a:p>
            <a:endParaRPr lang="en-US" sz="2000" dirty="0" smtClean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endParaRPr lang="en-US" sz="1600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  <p:cxnSp>
        <p:nvCxnSpPr>
          <p:cNvPr id="18" name="Straight Connector 17"/>
          <p:cNvCxnSpPr/>
          <p:nvPr/>
        </p:nvCxnSpPr>
        <p:spPr>
          <a:xfrm>
            <a:off x="4687910" y="859188"/>
            <a:ext cx="38636" cy="53405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88899" y="3219719"/>
            <a:ext cx="8861918" cy="257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0" y="386366"/>
            <a:ext cx="42345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rial Rounded MT Bold" panose="020F0704030504030204" pitchFamily="34" charset="0"/>
              </a:rPr>
              <a:t>System Features</a:t>
            </a:r>
            <a:endParaRPr lang="en-US" sz="36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818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28789" y="193183"/>
            <a:ext cx="48682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Arial Rounded MT Bold" panose="020F0704030504030204" pitchFamily="34" charset="0"/>
              </a:rPr>
              <a:t>System Features</a:t>
            </a:r>
            <a:r>
              <a:rPr lang="en-US" sz="2000" dirty="0" smtClean="0">
                <a:latin typeface="Arial Rounded MT Bold" panose="020F0704030504030204" pitchFamily="34" charset="0"/>
              </a:rPr>
              <a:t>(Cont.)</a:t>
            </a:r>
            <a:endParaRPr lang="en-US" sz="3600" dirty="0">
              <a:latin typeface="Arial Rounded MT Bold" panose="020F07040305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57578" y="880538"/>
            <a:ext cx="888642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lphaUcParenR"/>
            </a:pPr>
            <a:r>
              <a:rPr lang="en-US" sz="20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Panoramic Images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360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degree images are incorporated into the system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Smartphone’s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sensor detect the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movement of smartphone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Accordingly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shows different parts of the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image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Panoramic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view is created by placing six different images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on 6 faces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of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cube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GVR camera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resides at the center of the cube </a:t>
            </a:r>
            <a:endParaRPr lang="en-US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Adjusted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according to viewers head movement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endParaRPr lang="en-US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4" name="Picture 3" descr="C:\Users\Mgupta\Desktop\minor report\screenshots\66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5464" y="3827541"/>
            <a:ext cx="6310649" cy="2605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026535" y="6461001"/>
            <a:ext cx="3683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Figure</a:t>
            </a:r>
            <a:r>
              <a:rPr lang="en-US" dirty="0" smtClean="0"/>
              <a:t>: Panorama Image of Red Fort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19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8899" y="860026"/>
            <a:ext cx="4238402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 smtClean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r>
              <a:rPr lang="en-US" sz="2000" b="1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B) Stereoscopic Images</a:t>
            </a:r>
          </a:p>
          <a:p>
            <a:endParaRPr lang="en-US" sz="20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3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dimensional models are imported into the system 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Mutated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 recreate the stereoscopic dimensions of the monument exacting the patterns and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designs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 create greater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analysis of depth perception and curves of the monument </a:t>
            </a:r>
            <a:endParaRPr lang="en-US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dirty="0" smtClean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>
              <a:lnSpc>
                <a:spcPct val="150000"/>
              </a:lnSpc>
            </a:pP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Software  Required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Sketchup</a:t>
            </a:r>
            <a:r>
              <a:rPr lang="en-US" dirty="0" smtClean="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software</a:t>
            </a:r>
            <a:endParaRPr lang="en-US" dirty="0">
              <a:solidFill>
                <a:schemeClr val="tx2">
                  <a:lumMod val="5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6064"/>
            <a:ext cx="6196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System Features</a:t>
            </a:r>
            <a:r>
              <a:rPr lang="en-US" sz="2000" dirty="0" smtClean="0">
                <a:solidFill>
                  <a:schemeClr val="tx2">
                    <a:lumMod val="50000"/>
                  </a:schemeClr>
                </a:solidFill>
                <a:latin typeface="Arial Rounded MT Bold" panose="020F0704030504030204" pitchFamily="34" charset="0"/>
              </a:rPr>
              <a:t>(Cont.)</a:t>
            </a:r>
            <a:endParaRPr lang="en-US" sz="2000" dirty="0">
              <a:solidFill>
                <a:schemeClr val="tx2">
                  <a:lumMod val="50000"/>
                </a:schemeClr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199735"/>
            <a:ext cx="640080" cy="563095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88899" y="978794"/>
            <a:ext cx="4238402" cy="5048520"/>
          </a:xfrm>
          <a:prstGeom prst="roundRect">
            <a:avLst>
              <a:gd name="adj" fmla="val 5827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867464" y="4734835"/>
            <a:ext cx="3604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Figure</a:t>
            </a:r>
            <a:r>
              <a:rPr lang="en-US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: </a:t>
            </a:r>
            <a:r>
              <a:rPr lang="en-US" dirty="0" err="1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Sketchup</a:t>
            </a:r>
            <a:r>
              <a:rPr lang="en-US" dirty="0" smtClean="0">
                <a:ea typeface="Arial Unicode MS" panose="020B0604020202020204" pitchFamily="34" charset="-128"/>
                <a:cs typeface="Arial Unicode MS" panose="020B0604020202020204" pitchFamily="34" charset="-128"/>
              </a:rPr>
              <a:t> Software Interface</a:t>
            </a:r>
            <a:endParaRPr lang="en-US" dirty="0"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091" y="1751527"/>
            <a:ext cx="4687909" cy="286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067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039412" y="764629"/>
            <a:ext cx="33098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Arial Rounded MT Bold" panose="020F0704030504030204" pitchFamily="34" charset="0"/>
              </a:rPr>
              <a:t>MAP OF RED FORT</a:t>
            </a:r>
            <a:endParaRPr lang="en-US" sz="2400" dirty="0">
              <a:latin typeface="Arial Rounded MT Bold" panose="020F0704030504030204" pitchFamily="34" charset="0"/>
            </a:endParaRPr>
          </a:p>
        </p:txBody>
      </p:sp>
      <p:cxnSp>
        <p:nvCxnSpPr>
          <p:cNvPr id="6" name="Straight Connector 5"/>
          <p:cNvCxnSpPr/>
          <p:nvPr/>
        </p:nvCxnSpPr>
        <p:spPr>
          <a:xfrm flipV="1">
            <a:off x="2871988" y="1352281"/>
            <a:ext cx="3477294" cy="386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Image result for red fort ma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4610" y="2138305"/>
            <a:ext cx="5190590" cy="432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99" y="6225493"/>
            <a:ext cx="640080" cy="56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747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1876</TotalTime>
  <Words>673</Words>
  <Application>Microsoft Office PowerPoint</Application>
  <PresentationFormat>On-screen Show (4:3)</PresentationFormat>
  <Paragraphs>154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 Unicode MS</vt:lpstr>
      <vt:lpstr>Arial</vt:lpstr>
      <vt:lpstr>Arial Rounded MT Bold</vt:lpstr>
      <vt:lpstr>Calibri</vt:lpstr>
      <vt:lpstr>Calibri Light</vt:lpstr>
      <vt:lpstr>Courier New</vt:lpstr>
      <vt:lpstr>Office Theme</vt:lpstr>
      <vt:lpstr>1_Office Theme</vt:lpstr>
      <vt:lpstr>PowerPoint Presentation</vt:lpstr>
      <vt:lpstr>Content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Mohit Gupta</dc:creator>
  <cp:lastModifiedBy>Mohit Gupta</cp:lastModifiedBy>
  <cp:revision>161</cp:revision>
  <dcterms:created xsi:type="dcterms:W3CDTF">2016-04-15T08:59:57Z</dcterms:created>
  <dcterms:modified xsi:type="dcterms:W3CDTF">2017-06-12T06:43:45Z</dcterms:modified>
</cp:coreProperties>
</file>